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1" r:id="rId5"/>
    <p:sldId id="262" r:id="rId6"/>
    <p:sldId id="263" r:id="rId7"/>
    <p:sldId id="256" r:id="rId8"/>
    <p:sldId id="258" r:id="rId9"/>
    <p:sldId id="257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50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361CE-ABC9-4A3F-9196-DCB8B40B42C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DDC012A-1415-4091-8218-056CE2CC1315}">
      <dgm:prSet phldrT="[Tekst]"/>
      <dgm:spPr/>
      <dgm:t>
        <a:bodyPr/>
        <a:lstStyle/>
        <a:p>
          <a:r>
            <a:rPr lang="pl-PL" dirty="0" smtClean="0"/>
            <a:t>Cele lekcji</a:t>
          </a:r>
          <a:endParaRPr lang="pl-PL" dirty="0"/>
        </a:p>
      </dgm:t>
    </dgm:pt>
    <dgm:pt modelId="{69D9A97F-A6CE-4B10-94C5-3900AA3699A7}" type="parTrans" cxnId="{37D55899-86E3-41A8-AB19-D8BC5E6DA68C}">
      <dgm:prSet/>
      <dgm:spPr/>
      <dgm:t>
        <a:bodyPr/>
        <a:lstStyle/>
        <a:p>
          <a:endParaRPr lang="pl-PL"/>
        </a:p>
      </dgm:t>
    </dgm:pt>
    <dgm:pt modelId="{5FE53566-0E95-4EFB-9E85-B399AD58CF44}" type="sibTrans" cxnId="{37D55899-86E3-41A8-AB19-D8BC5E6DA68C}">
      <dgm:prSet/>
      <dgm:spPr/>
      <dgm:t>
        <a:bodyPr/>
        <a:lstStyle/>
        <a:p>
          <a:endParaRPr lang="pl-PL"/>
        </a:p>
      </dgm:t>
    </dgm:pt>
    <dgm:pt modelId="{FD4DD990-F688-4D02-A7A4-C817C3043A88}">
      <dgm:prSet phldrT="[Tekst]" custT="1"/>
      <dgm:spPr/>
      <dgm:t>
        <a:bodyPr/>
        <a:lstStyle/>
        <a:p>
          <a:r>
            <a:rPr lang="pl-PL" sz="1800" dirty="0" smtClean="0"/>
            <a:t>Obliczanie odsetek od kredytu</a:t>
          </a:r>
          <a:endParaRPr lang="pl-PL" sz="1800" dirty="0"/>
        </a:p>
      </dgm:t>
    </dgm:pt>
    <dgm:pt modelId="{02329606-0E55-4F83-9345-35E7CD973FBD}" type="parTrans" cxnId="{C8035520-F74F-4C28-9A74-473F0F39BFD7}">
      <dgm:prSet/>
      <dgm:spPr/>
      <dgm:t>
        <a:bodyPr/>
        <a:lstStyle/>
        <a:p>
          <a:endParaRPr lang="pl-PL"/>
        </a:p>
      </dgm:t>
    </dgm:pt>
    <dgm:pt modelId="{E7ABC2E1-39BE-482F-944F-6A0D7CE731CC}" type="sibTrans" cxnId="{C8035520-F74F-4C28-9A74-473F0F39BFD7}">
      <dgm:prSet/>
      <dgm:spPr/>
      <dgm:t>
        <a:bodyPr/>
        <a:lstStyle/>
        <a:p>
          <a:endParaRPr lang="pl-PL"/>
        </a:p>
      </dgm:t>
    </dgm:pt>
    <dgm:pt modelId="{45AC12CF-2F7A-4895-9891-ABFD46348AE8}">
      <dgm:prSet phldrT="[Tekst]" custT="1"/>
      <dgm:spPr/>
      <dgm:t>
        <a:bodyPr/>
        <a:lstStyle/>
        <a:p>
          <a:r>
            <a:rPr lang="pl-PL" sz="1800" dirty="0" smtClean="0"/>
            <a:t>Obliczanie odsetek od oszczędności</a:t>
          </a:r>
          <a:endParaRPr lang="pl-PL" sz="1800" dirty="0"/>
        </a:p>
      </dgm:t>
    </dgm:pt>
    <dgm:pt modelId="{C0429A54-27F6-4EDA-8753-A1BF955F9762}" type="parTrans" cxnId="{572EEF60-A9ED-420C-8066-41F18071812A}">
      <dgm:prSet/>
      <dgm:spPr/>
      <dgm:t>
        <a:bodyPr/>
        <a:lstStyle/>
        <a:p>
          <a:endParaRPr lang="pl-PL"/>
        </a:p>
      </dgm:t>
    </dgm:pt>
    <dgm:pt modelId="{785E6DA3-61D1-4CE1-9CBE-4AE93ED1A1A9}" type="sibTrans" cxnId="{572EEF60-A9ED-420C-8066-41F18071812A}">
      <dgm:prSet/>
      <dgm:spPr/>
      <dgm:t>
        <a:bodyPr/>
        <a:lstStyle/>
        <a:p>
          <a:endParaRPr lang="pl-PL"/>
        </a:p>
      </dgm:t>
    </dgm:pt>
    <dgm:pt modelId="{BAA06F60-008D-407E-AE09-C3799BD686AE}">
      <dgm:prSet phldrT="[Tekst]" custT="1"/>
      <dgm:spPr/>
      <dgm:t>
        <a:bodyPr/>
        <a:lstStyle/>
        <a:p>
          <a:r>
            <a:rPr lang="pl-PL" sz="1800" dirty="0" smtClean="0"/>
            <a:t>Poznanie terminów: kapitał,  odsetki, </a:t>
          </a:r>
          <a:r>
            <a:rPr lang="pl-PL" sz="1800" dirty="0" err="1" smtClean="0"/>
            <a:t>odsetki</a:t>
          </a:r>
          <a:r>
            <a:rPr lang="pl-PL" sz="1800" dirty="0" smtClean="0"/>
            <a:t> netto, odsetki brutto, kredyt, oszczędności, lokata</a:t>
          </a:r>
          <a:endParaRPr lang="pl-PL" sz="1800" dirty="0"/>
        </a:p>
      </dgm:t>
    </dgm:pt>
    <dgm:pt modelId="{6C9ADD2B-B39F-40FE-8343-665406D46E0A}" type="parTrans" cxnId="{9314B59E-92A1-4896-9CB1-309A62801047}">
      <dgm:prSet/>
      <dgm:spPr/>
      <dgm:t>
        <a:bodyPr/>
        <a:lstStyle/>
        <a:p>
          <a:endParaRPr lang="pl-PL"/>
        </a:p>
      </dgm:t>
    </dgm:pt>
    <dgm:pt modelId="{336CEE78-6A01-43AE-99FE-EA773B57A6B1}" type="sibTrans" cxnId="{9314B59E-92A1-4896-9CB1-309A62801047}">
      <dgm:prSet/>
      <dgm:spPr/>
      <dgm:t>
        <a:bodyPr/>
        <a:lstStyle/>
        <a:p>
          <a:endParaRPr lang="pl-PL"/>
        </a:p>
      </dgm:t>
    </dgm:pt>
    <dgm:pt modelId="{33C1D132-0969-429C-B8CC-81FFFB9EE3D6}">
      <dgm:prSet phldrT="[Tekst]" custT="1"/>
      <dgm:spPr/>
      <dgm:t>
        <a:bodyPr/>
        <a:lstStyle/>
        <a:p>
          <a:r>
            <a:rPr lang="pl-PL" sz="1800" dirty="0" smtClean="0"/>
            <a:t>Obliczenie podatku od oszczędności</a:t>
          </a:r>
          <a:endParaRPr lang="pl-PL" sz="1800" dirty="0"/>
        </a:p>
      </dgm:t>
    </dgm:pt>
    <dgm:pt modelId="{43CC27D2-8658-41D3-9355-0FEEE470DA02}" type="parTrans" cxnId="{487452E4-4459-4447-93A8-CFF8042FEB73}">
      <dgm:prSet/>
      <dgm:spPr/>
      <dgm:t>
        <a:bodyPr/>
        <a:lstStyle/>
        <a:p>
          <a:endParaRPr lang="pl-PL"/>
        </a:p>
      </dgm:t>
    </dgm:pt>
    <dgm:pt modelId="{F5E56972-A93D-4C95-9D16-BA0CF2F39741}" type="sibTrans" cxnId="{487452E4-4459-4447-93A8-CFF8042FEB73}">
      <dgm:prSet/>
      <dgm:spPr/>
      <dgm:t>
        <a:bodyPr/>
        <a:lstStyle/>
        <a:p>
          <a:endParaRPr lang="pl-PL"/>
        </a:p>
      </dgm:t>
    </dgm:pt>
    <dgm:pt modelId="{E4D1ED63-E589-42B7-ACE1-E131606D335A}" type="pres">
      <dgm:prSet presAssocID="{1C7361CE-ABC9-4A3F-9196-DCB8B40B42C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614A379-BB04-4B13-A140-A296A3DCA3FF}" type="pres">
      <dgm:prSet presAssocID="{0DDC012A-1415-4091-8218-056CE2CC1315}" presName="linNode" presStyleCnt="0"/>
      <dgm:spPr/>
    </dgm:pt>
    <dgm:pt modelId="{D3EECC1F-309D-4B6B-AA1B-9AB83DFF7C7B}" type="pres">
      <dgm:prSet presAssocID="{0DDC012A-1415-4091-8218-056CE2CC1315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CA74E0-87E2-43EB-9E3B-550C64A107C6}" type="pres">
      <dgm:prSet presAssocID="{0DDC012A-1415-4091-8218-056CE2CC1315}" presName="childShp" presStyleLbl="bgAccFollowNode1" presStyleIdx="0" presStyleCnt="1" custLinFactNeighborX="3774" custLinFactNeighborY="-225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7D55899-86E3-41A8-AB19-D8BC5E6DA68C}" srcId="{1C7361CE-ABC9-4A3F-9196-DCB8B40B42C6}" destId="{0DDC012A-1415-4091-8218-056CE2CC1315}" srcOrd="0" destOrd="0" parTransId="{69D9A97F-A6CE-4B10-94C5-3900AA3699A7}" sibTransId="{5FE53566-0E95-4EFB-9E85-B399AD58CF44}"/>
    <dgm:cxn modelId="{93F2638E-0336-4A93-9CF2-E17D738647E3}" type="presOf" srcId="{0DDC012A-1415-4091-8218-056CE2CC1315}" destId="{D3EECC1F-309D-4B6B-AA1B-9AB83DFF7C7B}" srcOrd="0" destOrd="0" presId="urn:microsoft.com/office/officeart/2005/8/layout/vList6"/>
    <dgm:cxn modelId="{01296783-7CB2-4D2C-A74C-CB2E1A4DFF6F}" type="presOf" srcId="{BAA06F60-008D-407E-AE09-C3799BD686AE}" destId="{AACA74E0-87E2-43EB-9E3B-550C64A107C6}" srcOrd="0" destOrd="0" presId="urn:microsoft.com/office/officeart/2005/8/layout/vList6"/>
    <dgm:cxn modelId="{9701C6B6-FF40-4634-B49F-D81B7D2BCD53}" type="presOf" srcId="{1C7361CE-ABC9-4A3F-9196-DCB8B40B42C6}" destId="{E4D1ED63-E589-42B7-ACE1-E131606D335A}" srcOrd="0" destOrd="0" presId="urn:microsoft.com/office/officeart/2005/8/layout/vList6"/>
    <dgm:cxn modelId="{98E2270A-3D31-4231-9455-A7E479283EE7}" type="presOf" srcId="{FD4DD990-F688-4D02-A7A4-C817C3043A88}" destId="{AACA74E0-87E2-43EB-9E3B-550C64A107C6}" srcOrd="0" destOrd="1" presId="urn:microsoft.com/office/officeart/2005/8/layout/vList6"/>
    <dgm:cxn modelId="{C8035520-F74F-4C28-9A74-473F0F39BFD7}" srcId="{0DDC012A-1415-4091-8218-056CE2CC1315}" destId="{FD4DD990-F688-4D02-A7A4-C817C3043A88}" srcOrd="1" destOrd="0" parTransId="{02329606-0E55-4F83-9345-35E7CD973FBD}" sibTransId="{E7ABC2E1-39BE-482F-944F-6A0D7CE731CC}"/>
    <dgm:cxn modelId="{572EEF60-A9ED-420C-8066-41F18071812A}" srcId="{0DDC012A-1415-4091-8218-056CE2CC1315}" destId="{45AC12CF-2F7A-4895-9891-ABFD46348AE8}" srcOrd="2" destOrd="0" parTransId="{C0429A54-27F6-4EDA-8753-A1BF955F9762}" sibTransId="{785E6DA3-61D1-4CE1-9CBE-4AE93ED1A1A9}"/>
    <dgm:cxn modelId="{487452E4-4459-4447-93A8-CFF8042FEB73}" srcId="{0DDC012A-1415-4091-8218-056CE2CC1315}" destId="{33C1D132-0969-429C-B8CC-81FFFB9EE3D6}" srcOrd="3" destOrd="0" parTransId="{43CC27D2-8658-41D3-9355-0FEEE470DA02}" sibTransId="{F5E56972-A93D-4C95-9D16-BA0CF2F39741}"/>
    <dgm:cxn modelId="{53E2BB51-40ED-43DD-A0C1-53617D91634B}" type="presOf" srcId="{33C1D132-0969-429C-B8CC-81FFFB9EE3D6}" destId="{AACA74E0-87E2-43EB-9E3B-550C64A107C6}" srcOrd="0" destOrd="3" presId="urn:microsoft.com/office/officeart/2005/8/layout/vList6"/>
    <dgm:cxn modelId="{9314B59E-92A1-4896-9CB1-309A62801047}" srcId="{0DDC012A-1415-4091-8218-056CE2CC1315}" destId="{BAA06F60-008D-407E-AE09-C3799BD686AE}" srcOrd="0" destOrd="0" parTransId="{6C9ADD2B-B39F-40FE-8343-665406D46E0A}" sibTransId="{336CEE78-6A01-43AE-99FE-EA773B57A6B1}"/>
    <dgm:cxn modelId="{B2500967-EA4F-4A60-AFFB-5829D053F81C}" type="presOf" srcId="{45AC12CF-2F7A-4895-9891-ABFD46348AE8}" destId="{AACA74E0-87E2-43EB-9E3B-550C64A107C6}" srcOrd="0" destOrd="2" presId="urn:microsoft.com/office/officeart/2005/8/layout/vList6"/>
    <dgm:cxn modelId="{CC75F6B2-0257-4170-BB3C-8B9B000C13B0}" type="presParOf" srcId="{E4D1ED63-E589-42B7-ACE1-E131606D335A}" destId="{8614A379-BB04-4B13-A140-A296A3DCA3FF}" srcOrd="0" destOrd="0" presId="urn:microsoft.com/office/officeart/2005/8/layout/vList6"/>
    <dgm:cxn modelId="{BAAC40FF-5D4A-4BB9-AB90-C241AADB7733}" type="presParOf" srcId="{8614A379-BB04-4B13-A140-A296A3DCA3FF}" destId="{D3EECC1F-309D-4B6B-AA1B-9AB83DFF7C7B}" srcOrd="0" destOrd="0" presId="urn:microsoft.com/office/officeart/2005/8/layout/vList6"/>
    <dgm:cxn modelId="{1FF02D4F-9B04-40FC-B1D4-500837B027C2}" type="presParOf" srcId="{8614A379-BB04-4B13-A140-A296A3DCA3FF}" destId="{AACA74E0-87E2-43EB-9E3B-550C64A107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CA74E0-87E2-43EB-9E3B-550C64A107C6}">
      <dsp:nvSpPr>
        <dsp:cNvPr id="0" name=""/>
        <dsp:cNvSpPr/>
      </dsp:nvSpPr>
      <dsp:spPr>
        <a:xfrm>
          <a:off x="3168352" y="0"/>
          <a:ext cx="4752528" cy="3199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Poznanie terminów: kapitał,  odsetki, </a:t>
          </a:r>
          <a:r>
            <a:rPr lang="pl-PL" sz="1800" kern="1200" dirty="0" err="1" smtClean="0"/>
            <a:t>odsetki</a:t>
          </a:r>
          <a:r>
            <a:rPr lang="pl-PL" sz="1800" kern="1200" dirty="0" smtClean="0"/>
            <a:t> netto, odsetki brutto, kredyt, oszczędności, lokata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Obliczanie odsetek od kredytu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Obliczanie odsetek od oszczędności</a:t>
          </a:r>
          <a:endParaRPr lang="pl-P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Obliczenie podatku od oszczędności</a:t>
          </a:r>
          <a:endParaRPr lang="pl-PL" sz="1800" kern="1200" dirty="0"/>
        </a:p>
      </dsp:txBody>
      <dsp:txXfrm>
        <a:off x="3168352" y="0"/>
        <a:ext cx="4752528" cy="3199903"/>
      </dsp:txXfrm>
    </dsp:sp>
    <dsp:sp modelId="{D3EECC1F-309D-4B6B-AA1B-9AB83DFF7C7B}">
      <dsp:nvSpPr>
        <dsp:cNvPr id="0" name=""/>
        <dsp:cNvSpPr/>
      </dsp:nvSpPr>
      <dsp:spPr>
        <a:xfrm>
          <a:off x="0" y="0"/>
          <a:ext cx="3168352" cy="3199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Cele lekcji</a:t>
          </a:r>
          <a:endParaRPr lang="pl-PL" sz="6500" kern="1200" dirty="0"/>
        </a:p>
      </dsp:txBody>
      <dsp:txXfrm>
        <a:off x="0" y="0"/>
        <a:ext cx="3168352" cy="3199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164A-7CEF-4533-9288-F57AE574BB8A}" type="datetimeFigureOut">
              <a:rPr lang="pl-PL" smtClean="0"/>
              <a:pPr/>
              <a:t>2014-10-31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5C4E6-2818-4C82-B8CD-9B6F4CBCDF3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707904" y="260648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Lekcja</a:t>
            </a:r>
            <a:endParaRPr lang="pl-PL" sz="4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39552" y="980728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smtClean="0"/>
              <a:t>Temat: Oprocentowanie    			oszczędności i kredytu.</a:t>
            </a:r>
            <a:endParaRPr lang="pl-PL" sz="44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3568" y="2564904"/>
          <a:ext cx="7920880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Wzór na</a:t>
            </a:r>
            <a:r>
              <a:rPr lang="pl-PL" sz="2400" b="1" dirty="0" smtClean="0"/>
              <a:t> odsetki </a:t>
            </a:r>
            <a:r>
              <a:rPr lang="pl-PL" sz="2400" dirty="0" smtClean="0"/>
              <a:t>od kredytu/oszczędności (lokaty)</a:t>
            </a:r>
            <a:endParaRPr lang="pl-P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4000524" cy="1877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ole tekstowe 3"/>
          <p:cNvSpPr txBox="1"/>
          <p:nvPr/>
        </p:nvSpPr>
        <p:spPr>
          <a:xfrm>
            <a:off x="755576" y="292494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/>
              <a:t>d – odsetki</a:t>
            </a:r>
            <a:endParaRPr lang="pl-PL" sz="40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371703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/>
              <a:t>k - kapitał</a:t>
            </a:r>
            <a:endParaRPr lang="pl-PL" sz="4000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755576" y="458112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/>
              <a:t>p – liczba procent </a:t>
            </a:r>
            <a:endParaRPr lang="pl-PL" sz="4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55576" y="558924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/>
              <a:t>t – czas liczony w latach</a:t>
            </a:r>
            <a:endParaRPr lang="pl-PL" sz="4000" b="1" dirty="0"/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6084168" y="2492896"/>
            <a:ext cx="2880320" cy="1368152"/>
          </a:xfrm>
          <a:prstGeom prst="wedgeRoundRectCallout">
            <a:avLst>
              <a:gd name="adj1" fmla="val -155875"/>
              <a:gd name="adj2" fmla="val 7447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Kwota kredytu, bądź kwota pieniędzy jaką wpłacamy do banku na lokatę</a:t>
            </a:r>
            <a:endParaRPr lang="pl-PL" dirty="0"/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6300192" y="3933056"/>
            <a:ext cx="2664296" cy="1296144"/>
          </a:xfrm>
          <a:prstGeom prst="wedgeRoundRectCallout">
            <a:avLst>
              <a:gd name="adj1" fmla="val -114316"/>
              <a:gd name="adj2" fmla="val 2815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Zapisujemy bez znaku procentu np. </a:t>
            </a:r>
          </a:p>
          <a:p>
            <a:pPr algn="ctr"/>
            <a:r>
              <a:rPr lang="pl-PL" dirty="0" smtClean="0"/>
              <a:t>4% zapisujemy  jako 4</a:t>
            </a:r>
            <a:endParaRPr lang="pl-PL" dirty="0"/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6228184" y="5373216"/>
            <a:ext cx="2592288" cy="1080120"/>
          </a:xfrm>
          <a:prstGeom prst="wedgeRoundRectCallout">
            <a:avLst>
              <a:gd name="adj1" fmla="val -64314"/>
              <a:gd name="adj2" fmla="val -242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Np. 5 miesięcy zapisujemy jako 5/12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124744"/>
            <a:ext cx="8496944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4400" b="1" dirty="0" smtClean="0"/>
              <a:t>Przykład 1</a:t>
            </a:r>
          </a:p>
          <a:p>
            <a:r>
              <a:rPr lang="pl-PL" sz="4000" dirty="0" smtClean="0"/>
              <a:t>Klient wziął 27000 zł kredytu w banku na 4 miesiące w oprocentowaniu w skali roku 6%.</a:t>
            </a:r>
          </a:p>
          <a:p>
            <a:r>
              <a:rPr lang="pl-PL" sz="4400" dirty="0" smtClean="0"/>
              <a:t> Ile wyniosą odsetki z tego kredytu?</a:t>
            </a:r>
          </a:p>
          <a:p>
            <a:r>
              <a:rPr lang="pl-PL" sz="4400" dirty="0" smtClean="0"/>
              <a:t> Ile musi oddać po 4 miesiącach?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404664"/>
            <a:ext cx="8568952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b="1" dirty="0" smtClean="0"/>
              <a:t>Przykład 1</a:t>
            </a:r>
          </a:p>
          <a:p>
            <a:r>
              <a:rPr lang="pl-PL" dirty="0" smtClean="0"/>
              <a:t>Klient wziął 27000 zł kredytu w banku na 4 miesiące w oprocentowaniu w skali </a:t>
            </a:r>
            <a:r>
              <a:rPr lang="pl-PL" smtClean="0"/>
              <a:t>roku </a:t>
            </a:r>
            <a:r>
              <a:rPr lang="pl-PL" smtClean="0"/>
              <a:t>3%.</a:t>
            </a:r>
            <a:endParaRPr lang="pl-PL" dirty="0" smtClean="0"/>
          </a:p>
          <a:p>
            <a:r>
              <a:rPr lang="pl-PL" dirty="0" smtClean="0"/>
              <a:t> Ile wyniosą odsetki z tego kredytu? Ile musi oddać po 4 miesiącach?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1842691" cy="838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348880"/>
            <a:ext cx="22466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996952"/>
            <a:ext cx="1008112" cy="46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573016"/>
            <a:ext cx="1080120" cy="82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509120"/>
            <a:ext cx="301942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5661248"/>
            <a:ext cx="1729046" cy="67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5976" y="1916832"/>
            <a:ext cx="4365075" cy="57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pole tekstowe 15"/>
          <p:cNvSpPr txBox="1"/>
          <p:nvPr/>
        </p:nvSpPr>
        <p:spPr>
          <a:xfrm>
            <a:off x="4499992" y="3789040"/>
            <a:ext cx="417646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Odp. Odsetki od kredytu wynoszą 270 zł. 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4499992" y="4869160"/>
            <a:ext cx="417646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Odp. Klient po 4 miesiącach musi oddać 27270 zł.</a:t>
            </a:r>
          </a:p>
        </p:txBody>
      </p:sp>
      <p:sp>
        <p:nvSpPr>
          <p:cNvPr id="18" name="Objaśnienie prostokątne zaokrąglone 17"/>
          <p:cNvSpPr/>
          <p:nvPr/>
        </p:nvSpPr>
        <p:spPr>
          <a:xfrm>
            <a:off x="2915816" y="5805264"/>
            <a:ext cx="2736304" cy="864096"/>
          </a:xfrm>
          <a:prstGeom prst="wedgeRoundRectCallout">
            <a:avLst>
              <a:gd name="adj1" fmla="val -77674"/>
              <a:gd name="adj2" fmla="val -2933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Odsetki od kredytu</a:t>
            </a:r>
            <a:endParaRPr lang="pl-PL" dirty="0"/>
          </a:p>
        </p:txBody>
      </p:sp>
      <p:sp>
        <p:nvSpPr>
          <p:cNvPr id="19" name="Objaśnienie prostokątne zaokrąglone 18"/>
          <p:cNvSpPr/>
          <p:nvPr/>
        </p:nvSpPr>
        <p:spPr>
          <a:xfrm>
            <a:off x="5508104" y="2564904"/>
            <a:ext cx="2664296" cy="1080120"/>
          </a:xfrm>
          <a:prstGeom prst="wedgeRoundRectCallout">
            <a:avLst>
              <a:gd name="adj1" fmla="val 30972"/>
              <a:gd name="adj2" fmla="val -6006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Kwota jaką musi oddać klient po 4 miesiącach</a:t>
            </a:r>
            <a:endParaRPr lang="pl-PL" dirty="0"/>
          </a:p>
        </p:txBody>
      </p:sp>
      <p:cxnSp>
        <p:nvCxnSpPr>
          <p:cNvPr id="21" name="Łącznik prosty 20"/>
          <p:cNvCxnSpPr/>
          <p:nvPr/>
        </p:nvCxnSpPr>
        <p:spPr>
          <a:xfrm>
            <a:off x="1547664" y="4653136"/>
            <a:ext cx="360040" cy="3600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1835696" y="5301208"/>
            <a:ext cx="576064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Łącznik prosty 24"/>
          <p:cNvCxnSpPr/>
          <p:nvPr/>
        </p:nvCxnSpPr>
        <p:spPr>
          <a:xfrm>
            <a:off x="2411760" y="4725144"/>
            <a:ext cx="432048" cy="3600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Łącznik prosty 26"/>
          <p:cNvCxnSpPr/>
          <p:nvPr/>
        </p:nvCxnSpPr>
        <p:spPr>
          <a:xfrm>
            <a:off x="2843808" y="4869160"/>
            <a:ext cx="360040" cy="2880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 flipV="1">
            <a:off x="2843808" y="4581128"/>
            <a:ext cx="504056" cy="14401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 flipV="1">
            <a:off x="2771800" y="4941168"/>
            <a:ext cx="648072" cy="2160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484784"/>
            <a:ext cx="8352928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Przykład 2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l-PL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Kowalski wpłacił na lokatę 3 procentową </a:t>
            </a:r>
            <a:br>
              <a:rPr lang="pl-PL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pl-PL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(w skali roku) kwotę 200 000 zł. Ile zyska jeżeli lokata jest założona na 5 miesięcy. Oblicz ile będzie mógł wypłacić po 5 miesiącach.</a:t>
            </a:r>
            <a:endParaRPr lang="pl-PL" sz="36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Uwaga! Uwzględnij 20% podatku. </a:t>
            </a:r>
            <a:endParaRPr lang="pl-PL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358498"/>
            <a:ext cx="842493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Kowalski wpłacił na lokatę 3 procentową (w skali roku) kwotę 200 000 zł. Ile zyska jeżeli lokata jest założona na 5 miesięcy. Oblicz ile będzie mógł wypłacić po 5 miesiącach.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Uwaga! Uwzględnij 20% podatku. </a:t>
            </a:r>
            <a:endParaRPr kumimoji="0" lang="pl-P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13049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2198774" cy="47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708920"/>
            <a:ext cx="792088" cy="3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140968"/>
            <a:ext cx="809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933056"/>
            <a:ext cx="34099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7544" y="4437112"/>
            <a:ext cx="2438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5445224"/>
            <a:ext cx="15525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1412776"/>
            <a:ext cx="29241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32040" y="2060848"/>
            <a:ext cx="2762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2924944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60032" y="4293096"/>
            <a:ext cx="3752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bjaśnienie prostokątne zaokrąglone 13"/>
          <p:cNvSpPr/>
          <p:nvPr/>
        </p:nvSpPr>
        <p:spPr>
          <a:xfrm>
            <a:off x="3059832" y="5301208"/>
            <a:ext cx="1224136" cy="1224136"/>
          </a:xfrm>
          <a:prstGeom prst="wedgeRoundRectCallout">
            <a:avLst>
              <a:gd name="adj1" fmla="val -128629"/>
              <a:gd name="adj2" fmla="val -2263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Odsetki </a:t>
            </a:r>
            <a:r>
              <a:rPr lang="pl-PL" b="1" dirty="0" smtClean="0"/>
              <a:t>brutto</a:t>
            </a:r>
            <a:endParaRPr lang="pl-PL" b="1" dirty="0"/>
          </a:p>
        </p:txBody>
      </p:sp>
      <p:sp>
        <p:nvSpPr>
          <p:cNvPr id="15" name="Objaśnienie prostokątne zaokrąglone 14"/>
          <p:cNvSpPr/>
          <p:nvPr/>
        </p:nvSpPr>
        <p:spPr>
          <a:xfrm>
            <a:off x="6228184" y="3429000"/>
            <a:ext cx="2232248" cy="648072"/>
          </a:xfrm>
          <a:prstGeom prst="wedgeRoundRectCallout">
            <a:avLst>
              <a:gd name="adj1" fmla="val -4325"/>
              <a:gd name="adj2" fmla="val -7017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Odsetki </a:t>
            </a:r>
            <a:r>
              <a:rPr lang="pl-PL" b="1" dirty="0" smtClean="0"/>
              <a:t>netto</a:t>
            </a:r>
            <a:endParaRPr lang="pl-PL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499992" y="5085184"/>
            <a:ext cx="464400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Odp. Kowalski zyska 2000 zł.</a:t>
            </a:r>
          </a:p>
          <a:p>
            <a:r>
              <a:rPr lang="pl-PL" dirty="0" smtClean="0"/>
              <a:t>Odp. Kowalski będzie mógł wypłacić 202 000 zł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20472" cy="1470025"/>
          </a:xfrm>
        </p:spPr>
        <p:txBody>
          <a:bodyPr/>
          <a:lstStyle/>
          <a:p>
            <a:r>
              <a:rPr lang="pl-PL" dirty="0" smtClean="0"/>
              <a:t>Temat: Oprocentowanie    				oszczędności i kredytu.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836712"/>
            <a:ext cx="6688832" cy="1752600"/>
          </a:xfrm>
        </p:spPr>
        <p:txBody>
          <a:bodyPr>
            <a:normAutofit/>
          </a:bodyPr>
          <a:lstStyle/>
          <a:p>
            <a:r>
              <a:rPr lang="pl-PL" sz="6600" dirty="0" smtClean="0"/>
              <a:t>Lekcja</a:t>
            </a:r>
            <a:endParaRPr lang="pl-PL" sz="6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267744" y="4437112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/>
              <a:t>KAPITALIZACJA ODSETEK</a:t>
            </a:r>
            <a:endParaRPr lang="pl-P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1484784"/>
            <a:ext cx="8064896" cy="2831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4000" dirty="0"/>
              <a:t>Kwotę </a:t>
            </a:r>
            <a:r>
              <a:rPr lang="pl-PL" sz="4000" b="1" dirty="0"/>
              <a:t>20 000 zł </a:t>
            </a:r>
            <a:r>
              <a:rPr lang="pl-PL" sz="4000" dirty="0"/>
              <a:t>wpłacono na lokatę </a:t>
            </a:r>
            <a:r>
              <a:rPr lang="pl-PL" sz="4000" b="1" dirty="0"/>
              <a:t>półroczną</a:t>
            </a:r>
            <a:r>
              <a:rPr lang="pl-PL" sz="4000" dirty="0"/>
              <a:t> z oprocentowaniem </a:t>
            </a:r>
            <a:r>
              <a:rPr lang="pl-PL" sz="4000" b="1" dirty="0"/>
              <a:t>2,5%. </a:t>
            </a:r>
            <a:r>
              <a:rPr lang="pl-PL" sz="4000" dirty="0"/>
              <a:t>Obliczmy, jaką kwotę otrzymamy </a:t>
            </a:r>
            <a:r>
              <a:rPr lang="pl-PL" sz="4000" b="1" dirty="0"/>
              <a:t>po upływie roku</a:t>
            </a:r>
            <a:r>
              <a:rPr lang="pl-PL" sz="4000" dirty="0"/>
              <a:t>.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043608" y="332656"/>
            <a:ext cx="345638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4000" dirty="0" smtClean="0"/>
              <a:t>Przykład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260648"/>
            <a:ext cx="835292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/>
              <a:t>Kwotę </a:t>
            </a:r>
            <a:r>
              <a:rPr lang="pl-PL" b="1" dirty="0"/>
              <a:t>20 000 zł </a:t>
            </a:r>
            <a:r>
              <a:rPr lang="pl-PL" dirty="0"/>
              <a:t>wpłacono na lokatę </a:t>
            </a:r>
            <a:r>
              <a:rPr lang="pl-PL" b="1" dirty="0"/>
              <a:t>półroczną</a:t>
            </a:r>
            <a:r>
              <a:rPr lang="pl-PL" dirty="0"/>
              <a:t> z oprocentowaniem </a:t>
            </a:r>
            <a:r>
              <a:rPr lang="pl-PL" b="1" dirty="0"/>
              <a:t>2,5%. </a:t>
            </a:r>
            <a:r>
              <a:rPr lang="pl-PL" dirty="0"/>
              <a:t>Obliczmy, jaką kwotę otrzymamy </a:t>
            </a:r>
            <a:r>
              <a:rPr lang="pl-PL" b="1" dirty="0"/>
              <a:t>po upływie roku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1817737" cy="65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181220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2643597" cy="86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6"/>
            <a:ext cx="242174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589240"/>
            <a:ext cx="3851920" cy="545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6165304"/>
            <a:ext cx="2047875" cy="352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764704"/>
            <a:ext cx="165510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1484784"/>
            <a:ext cx="446861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1916832"/>
            <a:ext cx="246284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39952" y="2852936"/>
            <a:ext cx="2436093" cy="146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43808" y="4365104"/>
            <a:ext cx="543146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51920" y="4869160"/>
            <a:ext cx="3094094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67944" y="5589240"/>
            <a:ext cx="4824536" cy="6608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9" name="Objaśnienie prostokątne zaokrąglone 18"/>
          <p:cNvSpPr/>
          <p:nvPr/>
        </p:nvSpPr>
        <p:spPr>
          <a:xfrm>
            <a:off x="2627784" y="6165304"/>
            <a:ext cx="3168352" cy="476672"/>
          </a:xfrm>
          <a:prstGeom prst="wedgeRoundRectCallout">
            <a:avLst>
              <a:gd name="adj1" fmla="val -58739"/>
              <a:gd name="adj2" fmla="val -291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Odsetki netto po pół roku</a:t>
            </a:r>
            <a:endParaRPr lang="pl-PL" dirty="0"/>
          </a:p>
        </p:txBody>
      </p:sp>
      <p:sp>
        <p:nvSpPr>
          <p:cNvPr id="20" name="Objaśnienie prostokątne zaokrąglone 19"/>
          <p:cNvSpPr/>
          <p:nvPr/>
        </p:nvSpPr>
        <p:spPr>
          <a:xfrm>
            <a:off x="7343800" y="4797152"/>
            <a:ext cx="1800200" cy="648072"/>
          </a:xfrm>
          <a:prstGeom prst="wedgeRoundRectCallout">
            <a:avLst>
              <a:gd name="adj1" fmla="val -76176"/>
              <a:gd name="adj2" fmla="val 3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Odsetki netto po  roku</a:t>
            </a:r>
            <a:endParaRPr lang="pl-PL" dirty="0"/>
          </a:p>
        </p:txBody>
      </p:sp>
      <p:sp>
        <p:nvSpPr>
          <p:cNvPr id="21" name="Objaśnienie prostokątne zaokrąglone 20"/>
          <p:cNvSpPr/>
          <p:nvPr/>
        </p:nvSpPr>
        <p:spPr>
          <a:xfrm>
            <a:off x="6732240" y="2132856"/>
            <a:ext cx="2232248" cy="2016224"/>
          </a:xfrm>
          <a:prstGeom prst="wedgeRoundRectCallout">
            <a:avLst>
              <a:gd name="adj1" fmla="val -36193"/>
              <a:gd name="adj2" fmla="val -6449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 upływie pół roku następuje </a:t>
            </a:r>
            <a:r>
              <a:rPr lang="pl-PL" b="1" dirty="0" smtClean="0"/>
              <a:t>kapitalizacja odsetek </a:t>
            </a:r>
            <a:r>
              <a:rPr lang="pl-PL" dirty="0" smtClean="0"/>
              <a:t>(kapitał początkowy wzrasta o poprzednie odsetki)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266</Words>
  <Application>Microsoft Office PowerPoint</Application>
  <PresentationFormat>Pokaz na ekranie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Temat: Oprocentowanie        oszczędności i kredytu.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AGNIESZKA</cp:lastModifiedBy>
  <cp:revision>79</cp:revision>
  <dcterms:created xsi:type="dcterms:W3CDTF">2014-10-23T19:45:11Z</dcterms:created>
  <dcterms:modified xsi:type="dcterms:W3CDTF">2014-10-31T09:02:47Z</dcterms:modified>
</cp:coreProperties>
</file>